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0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906000" cy="6858000" type="A4"/>
  <p:notesSz cx="6805613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3D2033-658F-4DC4-9DE5-BB6C665A00C4}" v="4" dt="2020-06-01T12:43:50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78" y="62"/>
      </p:cViewPr>
      <p:guideLst>
        <p:guide orient="horz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nzegarnet@naver.com" userId="S::bronzegarnet_naver.com#ext#@postechackr.onmicrosoft.com::3bff9702-92c4-496f-b2f6-2a73f531db7d" providerId="AD" clId="Web-{703D2033-658F-4DC4-9DE5-BB6C665A00C4}"/>
    <pc:docChg chg="modSld">
      <pc:chgData name="bronzegarnet@naver.com" userId="S::bronzegarnet_naver.com#ext#@postechackr.onmicrosoft.com::3bff9702-92c4-496f-b2f6-2a73f531db7d" providerId="AD" clId="Web-{703D2033-658F-4DC4-9DE5-BB6C665A00C4}" dt="2020-06-01T12:43:50.328" v="3" actId="1076"/>
      <pc:docMkLst>
        <pc:docMk/>
      </pc:docMkLst>
      <pc:sldChg chg="modSp">
        <pc:chgData name="bronzegarnet@naver.com" userId="S::bronzegarnet_naver.com#ext#@postechackr.onmicrosoft.com::3bff9702-92c4-496f-b2f6-2a73f531db7d" providerId="AD" clId="Web-{703D2033-658F-4DC4-9DE5-BB6C665A00C4}" dt="2020-06-01T12:43:50.328" v="3" actId="1076"/>
        <pc:sldMkLst>
          <pc:docMk/>
          <pc:sldMk cId="0" sldId="257"/>
        </pc:sldMkLst>
        <pc:spChg chg="mod">
          <ac:chgData name="bronzegarnet@naver.com" userId="S::bronzegarnet_naver.com#ext#@postechackr.onmicrosoft.com::3bff9702-92c4-496f-b2f6-2a73f531db7d" providerId="AD" clId="Web-{703D2033-658F-4DC4-9DE5-BB6C665A00C4}" dt="2020-06-01T12:43:50.328" v="3" actId="1076"/>
          <ac:spMkLst>
            <pc:docMk/>
            <pc:sldMk cId="0" sldId="257"/>
            <ac:spMk id="4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4450" y="0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7550fb91c_4_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87550fb91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550fb91c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87550fb91c_4_7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87550fb91c_4_7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7550fb91c_8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87550fb91c_8_49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전체적인 동작 방식에대해 설명 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우선 노이즈 데이터를 수집하고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object detection을 통해 차량, 번호판 부분을 추출합니다.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super resolution을 통해 저해상도 이미지를 복원 할것입니다.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이후 ocr을 통해 번호판 데이터를 추출하고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cnn을 통해 feature를 추출할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뽑아낸 feature 비교를 통해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차종을 판단하는 방식으로 동작될 것입니다.</a:t>
            </a:r>
            <a:endParaRPr/>
          </a:p>
        </p:txBody>
      </p:sp>
      <p:sp>
        <p:nvSpPr>
          <p:cNvPr id="131" name="Google Shape;131;g87550fb91c_8_49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7550fb91c_9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87550fb91c_9_38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87550fb91c_9_38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550fb91c_4_88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87550fb91c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87550fb91c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g87550fb91c_4_1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주제를 선정하게된 배경입니다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청주에서 일어났던 크림빵 뺑소니 사건은 한 가장이 크림빵을 사고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가정에 돌아가던 중 뺑소니 차량에 치여 사망한 사건입니다.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여기 보이는 사진은 당시 cctv에 찍혔던 뺑소니 차량의 사진입니다.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보이는 것과 같이 이미지에 노이즈가 심해서 차종과 차량번호를 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알아내기 어려웠고  수사에 난항을 겪던 중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용의자의 자수로 사건이 해결되었습니다.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그리고 매일 뺑소니 사건으로 사상자가 발생하고 있고 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최근 3년간 사건 발생량도 무시 못할 수준이기 때문에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이러한 뺑소니 사건 피해자의 억울함을 풀어 주기 위해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000"/>
              <a:t>주제를 선정하게 되었습니다.</a:t>
            </a:r>
            <a:endParaRPr/>
          </a:p>
        </p:txBody>
      </p:sp>
      <p:sp>
        <p:nvSpPr>
          <p:cNvPr id="37" name="Google Shape;37;g87550fb91c_4_1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7550fb91c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g87550fb91c_4_2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이번 프로젝트의 아이디어는 영재발굴단 자동차 천재 편이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기반이 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자동차 영재는 모든 자동차 종류와 특징을 알고 있었고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노이즈가 있는 영상에서 차종의 일부 특징을 인식하고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차종을 파악하는 영재의 모습에서 아이디어를 구체화했습니다.</a:t>
            </a:r>
            <a:endParaRPr/>
          </a:p>
        </p:txBody>
      </p:sp>
      <p:sp>
        <p:nvSpPr>
          <p:cNvPr id="48" name="Google Shape;48;g87550fb91c_4_2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7550fb91c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g87550fb91c_4_3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왼쪽에 보이는 사진과 같이 차량 일부분의 사진을 디텍션하고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딥러닝 모델 학습을 통해 차종을 파악을 할것이고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혹은 영상에서 바로 번호판 판독이 가능하다면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크롤링을 통한 차량등록번호 조회를 할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cctv와 블랙박스의 영상에 차량의 속도 및 화질로 인해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노이즈가 생기는데 이를 제거함으로써 딥러닝 모델의 정확도를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향상 시킬 수 있을 것입니다.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기반으로 차종과 번호판을 파악하는 시간과 비용을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줄일 수 있을 것으로 예상하고 있습니다</a:t>
            </a:r>
            <a:endParaRPr/>
          </a:p>
        </p:txBody>
      </p:sp>
      <p:sp>
        <p:nvSpPr>
          <p:cNvPr id="57" name="Google Shape;57;g87550fb91c_4_30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550fb91c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87550fb91c_4_4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딥러닝 오픈소스인 탠서플로우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영상처리와 이미지처리에 특화된 딥러닝 모델인 yolo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크롤링을 위해 beautifulsoup를 이용할 예정입니다.</a:t>
            </a:r>
            <a:endParaRPr/>
          </a:p>
        </p:txBody>
      </p:sp>
      <p:sp>
        <p:nvSpPr>
          <p:cNvPr id="68" name="Google Shape;68;g87550fb91c_4_40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7550fb91c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87550fb91c_4_49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object detection은 보이는 이미지와 같이 딥뉴럴넷을 통해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이미지에서 객체를 인식하는 기술입니다.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영상/이미지에서 차와 번호판의 위치를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인식할 수 있을것으로 생각하고 있습니다.</a:t>
            </a:r>
            <a:endParaRPr/>
          </a:p>
        </p:txBody>
      </p:sp>
      <p:sp>
        <p:nvSpPr>
          <p:cNvPr id="78" name="Google Shape;78;g87550fb91c_4_49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7550fb91c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87550fb91c_4_57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prsr은 보이는 이미지와 같이 딥뉴럴넷을 이용해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저해상도 이미지를 고해상도 이미지로 변환해주는 기술입니다.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cctv나 블랙박스에 대해 노이즈가 있는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영상/이미지를 고해상도 이미지로 복원할 수 있을 것으로 생각하고있습니다.</a:t>
            </a:r>
            <a:endParaRPr/>
          </a:p>
        </p:txBody>
      </p:sp>
      <p:sp>
        <p:nvSpPr>
          <p:cNvPr id="87" name="Google Shape;87;g87550fb91c_4_57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550fb91c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87550fb91c_4_65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이미지 classification에 자주 사용되는 CNN을 이용해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영상 / 이미지에서 차량을 뽑아내고 해상도를 복원한 이미지에 대해서feature를 검출 및 비교를 함으로써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차종을 찾을 수 있을것으로 생각하고 있습니다.</a:t>
            </a:r>
            <a:endParaRPr/>
          </a:p>
        </p:txBody>
      </p:sp>
      <p:sp>
        <p:nvSpPr>
          <p:cNvPr id="96" name="Google Shape;96;g87550fb91c_4_65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550fb91c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87550fb91c_9_1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87550fb91c_9_1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1018" y="6303908"/>
            <a:ext cx="1547396" cy="4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70" y="6092361"/>
            <a:ext cx="1863705" cy="69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4783750" y="6452483"/>
            <a:ext cx="338492" cy="338492"/>
          </a:xfrm>
          <a:prstGeom prst="ellipse">
            <a:avLst/>
          </a:prstGeom>
          <a:noFill/>
          <a:ln w="12700" cap="flat" cmpd="sng">
            <a:solidFill>
              <a:srgbClr val="1776A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" descr="B3"/>
          <p:cNvPicPr preferRelativeResize="0"/>
          <p:nvPr/>
        </p:nvPicPr>
        <p:blipFill rotWithShape="1">
          <a:blip r:embed="rId4">
            <a:alphaModFix/>
          </a:blip>
          <a:srcRect t="88751"/>
          <a:stretch/>
        </p:blipFill>
        <p:spPr>
          <a:xfrm>
            <a:off x="-8709" y="0"/>
            <a:ext cx="9914709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4268170" y="6458807"/>
            <a:ext cx="1362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400" b="0" i="0" u="none" strike="noStrike" cap="non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 sz="1400" b="0" i="0" u="none" strike="noStrike" cap="non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search/detail/DetailView.do?p_mat_type=be54d9b8bc7cdb09&amp;control_no=d64c2a368f21e655ffe0bdc3ef48d4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005.07335.pdf" TargetMode="External"/><Relationship Id="rId5" Type="http://schemas.openxmlformats.org/officeDocument/2006/relationships/hyperlink" Target="http://www.riss.kr/search/detail/DetailView.do?p_mat_type=be54d9b8bc7cdb09&amp;control_no=272ac589b44d2b91ffe0bdc3ef48d419" TargetMode="External"/><Relationship Id="rId4" Type="http://schemas.openxmlformats.org/officeDocument/2006/relationships/hyperlink" Target="http://www.riss.kr/search/detail/DetailView.do?p_mat_type=be54d9b8bc7cdb09&amp;control_no=78d8c7ac3a54836effe0bdc3ef48d41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hub.or.kr/aidata/130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://platesmania.com/kr/gallery.php?ctype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" y="3174"/>
            <a:ext cx="9906000" cy="380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030" y="6147406"/>
            <a:ext cx="1464095" cy="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9276" y="6280840"/>
            <a:ext cx="1273541" cy="39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961" y="6416899"/>
            <a:ext cx="1001484" cy="2616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0" y="1285144"/>
            <a:ext cx="9812190" cy="348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ko-KR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청년 AI · Big </a:t>
            </a:r>
            <a:r>
              <a:rPr lang="ko-KR" sz="1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ko-KR" sz="1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아카데미 9기  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저 해상도 이미지 복원을 통한</a:t>
            </a:r>
            <a:r>
              <a:rPr lang="en-US" altLang="ko-K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					</a:t>
            </a:r>
            <a:r>
              <a:rPr lang="ko-KR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ko-K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뺑소니 차량 판독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ko-K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2851817" y="4097522"/>
            <a:ext cx="6821000" cy="519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B반/4조 </a:t>
            </a:r>
            <a:endParaRPr/>
          </a:p>
        </p:txBody>
      </p:sp>
      <p:pic>
        <p:nvPicPr>
          <p:cNvPr id="33" name="Google Shape;33;p4" descr="C:\Users\HJKIM\AppData\Local\Temp\BNZ.5c4eb077c805a0\POSTECH로고+가치창출대학_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데이터 전처리</a:t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742263" y="1736725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ko-KR" sz="2400" b="1">
                <a:latin typeface="Calibri"/>
                <a:ea typeface="Calibri"/>
                <a:cs typeface="Calibri"/>
                <a:sym typeface="Calibri"/>
              </a:rPr>
              <a:t>Downsampling 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742263" y="4021088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latin typeface="Calibri"/>
                <a:ea typeface="Calibri"/>
                <a:cs typeface="Calibri"/>
                <a:sym typeface="Calibri"/>
              </a:rPr>
              <a:t>2.   masking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809150" y="235835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876038" y="265440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학습을 위하여 이미지 데이터셋의 화소를 낮춘다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742263" y="4960413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학습을 위하여 이미지의 일부분을 제거한다.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127" y="4736822"/>
            <a:ext cx="2611796" cy="166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275" y="2930628"/>
            <a:ext cx="2653500" cy="1728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6884050" y="5309525"/>
            <a:ext cx="1073400" cy="655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00088" dist="114300" dir="5400000" algn="bl" rotWithShape="0">
              <a:srgbClr val="FFFFFF">
                <a:alpha val="50000"/>
              </a:srgbClr>
            </a:outerShdw>
            <a:reflection stA="21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127" y="1185800"/>
            <a:ext cx="2611796" cy="1667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 동작 방식</a:t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5176192" y="1220962"/>
            <a:ext cx="2296800" cy="648300"/>
          </a:xfrm>
          <a:prstGeom prst="flowChartAlternateProcess">
            <a:avLst/>
          </a:prstGeom>
          <a:solidFill>
            <a:srgbClr val="F0F9FE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5176205" y="2202690"/>
            <a:ext cx="2296800" cy="648300"/>
          </a:xfrm>
          <a:prstGeom prst="flowChartAlternateProcess">
            <a:avLst/>
          </a:prstGeom>
          <a:solidFill>
            <a:srgbClr val="A1D7F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(down sampling &amp; noise)</a:t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3958908" y="5211774"/>
            <a:ext cx="2296800" cy="648300"/>
          </a:xfrm>
          <a:prstGeom prst="flowChartAlternateProcess">
            <a:avLst/>
          </a:prstGeom>
          <a:solidFill>
            <a:srgbClr val="1776A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차량 Feature 비교를 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통한 차종 판단 </a:t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3958906" y="4208742"/>
            <a:ext cx="2296800" cy="648300"/>
          </a:xfrm>
          <a:prstGeom prst="flowChartAlternateProcess">
            <a:avLst/>
          </a:prstGeom>
          <a:solidFill>
            <a:srgbClr val="459AC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CNN을 통한 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차량의 Feature 추출</a:t>
            </a:r>
            <a:endParaRPr/>
          </a:p>
        </p:txBody>
      </p:sp>
      <p:cxnSp>
        <p:nvCxnSpPr>
          <p:cNvPr id="138" name="Google Shape;138;p14"/>
          <p:cNvCxnSpPr>
            <a:stCxn id="134" idx="2"/>
            <a:endCxn id="135" idx="0"/>
          </p:cNvCxnSpPr>
          <p:nvPr/>
        </p:nvCxnSpPr>
        <p:spPr>
          <a:xfrm>
            <a:off x="6324592" y="1869262"/>
            <a:ext cx="0" cy="33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9" name="Google Shape;139;p14"/>
          <p:cNvSpPr/>
          <p:nvPr/>
        </p:nvSpPr>
        <p:spPr>
          <a:xfrm>
            <a:off x="5176205" y="3205715"/>
            <a:ext cx="2296800" cy="648300"/>
          </a:xfrm>
          <a:prstGeom prst="flowChartAlternateProcess">
            <a:avLst/>
          </a:prstGeom>
          <a:solidFill>
            <a:srgbClr val="71BDD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 Resolution 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ko-K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원본 모형 복원</a:t>
            </a:r>
            <a:endParaRPr/>
          </a:p>
        </p:txBody>
      </p:sp>
      <p:cxnSp>
        <p:nvCxnSpPr>
          <p:cNvPr id="140" name="Google Shape;140;p14"/>
          <p:cNvCxnSpPr>
            <a:stCxn id="135" idx="2"/>
            <a:endCxn id="139" idx="0"/>
          </p:cNvCxnSpPr>
          <p:nvPr/>
        </p:nvCxnSpPr>
        <p:spPr>
          <a:xfrm>
            <a:off x="6324605" y="2850990"/>
            <a:ext cx="0" cy="35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" name="Google Shape;141;p14"/>
          <p:cNvCxnSpPr>
            <a:stCxn id="139" idx="2"/>
            <a:endCxn id="137" idx="0"/>
          </p:cNvCxnSpPr>
          <p:nvPr/>
        </p:nvCxnSpPr>
        <p:spPr>
          <a:xfrm flipH="1">
            <a:off x="5107205" y="3854015"/>
            <a:ext cx="1217400" cy="35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" name="Google Shape;142;p14"/>
          <p:cNvCxnSpPr>
            <a:stCxn id="137" idx="2"/>
            <a:endCxn id="136" idx="0"/>
          </p:cNvCxnSpPr>
          <p:nvPr/>
        </p:nvCxnSpPr>
        <p:spPr>
          <a:xfrm>
            <a:off x="5107306" y="4857042"/>
            <a:ext cx="0" cy="354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3" name="Google Shape;143;p14"/>
          <p:cNvCxnSpPr>
            <a:stCxn id="139" idx="2"/>
            <a:endCxn id="144" idx="0"/>
          </p:cNvCxnSpPr>
          <p:nvPr/>
        </p:nvCxnSpPr>
        <p:spPr>
          <a:xfrm>
            <a:off x="6324605" y="3854015"/>
            <a:ext cx="1846200" cy="31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4" name="Google Shape;144;p14"/>
          <p:cNvSpPr/>
          <p:nvPr/>
        </p:nvSpPr>
        <p:spPr>
          <a:xfrm>
            <a:off x="7022380" y="4169263"/>
            <a:ext cx="2296800" cy="648300"/>
          </a:xfrm>
          <a:prstGeom prst="flowChartAlternateProcess">
            <a:avLst/>
          </a:prstGeom>
          <a:solidFill>
            <a:srgbClr val="459AC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OCR을 통한 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번호판 데이터 추출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101467" y="3189487"/>
            <a:ext cx="2296800" cy="648300"/>
          </a:xfrm>
          <a:prstGeom prst="flowChartAlternateProcess">
            <a:avLst/>
          </a:prstGeom>
          <a:solidFill>
            <a:srgbClr val="F0F9FE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클라이언트</a:t>
            </a:r>
            <a:endParaRPr/>
          </a:p>
        </p:txBody>
      </p:sp>
      <p:cxnSp>
        <p:nvCxnSpPr>
          <p:cNvPr id="146" name="Google Shape;146;p14"/>
          <p:cNvCxnSpPr>
            <a:stCxn id="136" idx="2"/>
            <a:endCxn id="145" idx="2"/>
          </p:cNvCxnSpPr>
          <p:nvPr/>
        </p:nvCxnSpPr>
        <p:spPr>
          <a:xfrm rot="5400000" flipH="1">
            <a:off x="2167458" y="2920224"/>
            <a:ext cx="2022300" cy="3857400"/>
          </a:xfrm>
          <a:prstGeom prst="bentConnector3">
            <a:avLst>
              <a:gd name="adj1" fmla="val -11775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7" name="Google Shape;147;p14"/>
          <p:cNvCxnSpPr>
            <a:stCxn id="145" idx="3"/>
            <a:endCxn id="139" idx="1"/>
          </p:cNvCxnSpPr>
          <p:nvPr/>
        </p:nvCxnSpPr>
        <p:spPr>
          <a:xfrm>
            <a:off x="2398267" y="3513637"/>
            <a:ext cx="2778000" cy="16200"/>
          </a:xfrm>
          <a:prstGeom prst="straightConnector1">
            <a:avLst/>
          </a:prstGeom>
          <a:noFill/>
          <a:ln w="38100" cap="flat" cmpd="sng">
            <a:solidFill>
              <a:srgbClr val="3D85C6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8" name="Google Shape;148;p14"/>
          <p:cNvCxnSpPr/>
          <p:nvPr/>
        </p:nvCxnSpPr>
        <p:spPr>
          <a:xfrm flipH="1">
            <a:off x="5107300" y="4857175"/>
            <a:ext cx="3068700" cy="1233600"/>
          </a:xfrm>
          <a:prstGeom prst="bentConnector3">
            <a:avLst>
              <a:gd name="adj1" fmla="val 0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 참고문헌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520750" y="2533850"/>
            <a:ext cx="3099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Calibri"/>
                <a:ea typeface="Calibri"/>
                <a:cs typeface="Calibri"/>
                <a:sym typeface="Calibri"/>
              </a:rPr>
              <a:t>차종 파악 관련 논문 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20750" y="2958625"/>
            <a:ext cx="92538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1D1D1D"/>
                </a:solidFill>
              </a:rPr>
              <a:t>R-CNN 알고리즘을 이용한 국산 차종인식 분류기 생성 및 차량 학습데이터 구성  </a:t>
            </a:r>
            <a:r>
              <a:rPr lang="ko-KR" sz="1100" u="sng">
                <a:solidFill>
                  <a:schemeClr val="hlink"/>
                </a:solidFill>
                <a:hlinkClick r:id="rId3"/>
              </a:rPr>
              <a:t>http://www.riss.kr/search/detail/DetailView.do?p_mat_type=be54d9b8bc7cdb09&amp;control_no=d64c2a368f21e655ffe0bdc3ef48d419</a:t>
            </a:r>
            <a:endParaRPr sz="1900">
              <a:solidFill>
                <a:srgbClr val="1D1D1D"/>
              </a:solidFill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520750" y="1182750"/>
            <a:ext cx="3099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Calibri"/>
                <a:ea typeface="Calibri"/>
                <a:cs typeface="Calibri"/>
                <a:sym typeface="Calibri"/>
              </a:rPr>
              <a:t>이미지 복원 관련 논문 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483700" y="3884950"/>
            <a:ext cx="77088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Calibri"/>
                <a:ea typeface="Calibri"/>
                <a:cs typeface="Calibri"/>
                <a:sym typeface="Calibri"/>
              </a:rPr>
              <a:t>차량 번호판 관련 논문</a:t>
            </a:r>
            <a:endParaRPr sz="1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483700" y="4371850"/>
            <a:ext cx="932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1D1D1D"/>
                </a:solidFill>
              </a:rPr>
              <a:t>차량 번호판의 실시간 인식을 위한 딥러닝 기반 OCR설계</a:t>
            </a:r>
            <a:endParaRPr sz="1900">
              <a:solidFill>
                <a:srgbClr val="1D1D1D"/>
              </a:solidFill>
            </a:endParaRPr>
          </a:p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http://www.riss.kr/search/detail/DetailView.do?p_mat_type=be54d9b8bc7cdb09&amp;control_no=78d8c7ac3a54836effe0bdc3ef48d419</a:t>
            </a:r>
            <a:endParaRPr sz="1900">
              <a:solidFill>
                <a:srgbClr val="1D1D1D"/>
              </a:solidFill>
            </a:endParaRPr>
          </a:p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1D1D1D"/>
                </a:solidFill>
              </a:rPr>
              <a:t>SSD-Mobilenet 및 ResNet 기반 휴대기기용 자동차 번호판 인식시스템에 관한 연구</a:t>
            </a:r>
            <a:endParaRPr sz="1900">
              <a:solidFill>
                <a:srgbClr val="1D1D1D"/>
              </a:solidFill>
            </a:endParaRPr>
          </a:p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5"/>
              </a:rPr>
              <a:t>http://www.riss.kr/search/detail/DetailView.do?p_mat_type=be54d9b8bc7cdb09&amp;control_no=272ac589b44d2b91ffe0bdc3ef48d419</a:t>
            </a:r>
            <a:endParaRPr sz="1900">
              <a:solidFill>
                <a:srgbClr val="1D1D1D"/>
              </a:solidFill>
            </a:endParaRPr>
          </a:p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solidFill>
                <a:srgbClr val="1D1D1D"/>
              </a:solidFill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520750" y="1511700"/>
            <a:ext cx="9253800" cy="1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6315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1D1D1D"/>
                </a:solidFill>
              </a:rPr>
              <a:t>Single Image HDR Reconstruction Using a CNN with Masked Features and Perceptual Loss(2020) </a:t>
            </a:r>
            <a:r>
              <a:rPr lang="ko-KR" sz="1100" u="sng">
                <a:solidFill>
                  <a:schemeClr val="hlink"/>
                </a:solidFill>
                <a:hlinkClick r:id="rId6"/>
              </a:rPr>
              <a:t>https://arxiv.org/pdf/2005.07335.pdf</a:t>
            </a:r>
            <a:endParaRPr sz="1900">
              <a:solidFill>
                <a:srgbClr val="1D1D1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>
            <a:off x="1" y="3174"/>
            <a:ext cx="9906000" cy="380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030" y="6147406"/>
            <a:ext cx="1464095" cy="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9276" y="6280840"/>
            <a:ext cx="1273541" cy="39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961" y="6416899"/>
            <a:ext cx="1001484" cy="261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917792" y="2345173"/>
            <a:ext cx="4070416" cy="117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감사합니다!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6" descr="C:\Users\HJKIM\AppData\Local\Temp\BNZ.5c4eb077c805a0\POSTECH로고+가치창출대학_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주제 선정 배경</a:t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556591" y="1493488"/>
            <a:ext cx="2046098" cy="2024956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36998" r="-36996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/>
          <p:nvPr/>
        </p:nvSpPr>
        <p:spPr>
          <a:xfrm>
            <a:off x="2723321" y="1674969"/>
            <a:ext cx="613564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청주 크림빵 뺑소니 사건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노이즈로 인해 차량의 특징이나 번호 판독이 어려움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야간에 도주하는 차량의 특징을 신속하게 잡기 어려움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번호판 판독 불가로 용의자 자수로 해결</a:t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556591" y="4094931"/>
            <a:ext cx="2046098" cy="1993388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46996" r="-46994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723321" y="4260628"/>
            <a:ext cx="644055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도로 위 비 양심 ‘뺑소니 사고’ 기승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음주운전 뺑소니로 하루에 8명의 사상자 발생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뺑소니로 인한 사망자 한달 평균 4.6명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최근 3년간 총 276건 발생 피해자 매년 100명 넘어</a:t>
            </a:r>
            <a:endParaRPr/>
          </a:p>
        </p:txBody>
      </p:sp>
      <p:cxnSp>
        <p:nvCxnSpPr>
          <p:cNvPr id="44" name="Google Shape;44;p5"/>
          <p:cNvCxnSpPr/>
          <p:nvPr/>
        </p:nvCxnSpPr>
        <p:spPr>
          <a:xfrm>
            <a:off x="302739" y="3806687"/>
            <a:ext cx="8861139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주제 선정 배경 </a:t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665812" y="2182505"/>
            <a:ext cx="3081239" cy="2937365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48998" r="-48998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/>
          <p:nvPr/>
        </p:nvSpPr>
        <p:spPr>
          <a:xfrm>
            <a:off x="4015413" y="2350506"/>
            <a:ext cx="6135646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영재 발굴단 ‘자동차 천재‘ 편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노이즈가 있는 동영상에서 차종의 일부분을 확인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차종 파악하는 영재의 능력에서 아이디어 착안</a:t>
            </a:r>
            <a:endParaRPr/>
          </a:p>
        </p:txBody>
      </p:sp>
      <p:sp>
        <p:nvSpPr>
          <p:cNvPr id="53" name="Google Shape;53;p6"/>
          <p:cNvSpPr txBox="1"/>
          <p:nvPr/>
        </p:nvSpPr>
        <p:spPr>
          <a:xfrm>
            <a:off x="4015413" y="4244391"/>
            <a:ext cx="613564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CCTV와 블랙박스 영상의 노이즈를 제거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차량 일부분을 추출하여 차종을 파악하는 AI 고안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프로젝트 아이디어 구체화</a:t>
            </a:r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302739" y="3806687"/>
            <a:ext cx="8861139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" name="Google Shape;61;p7"/>
          <p:cNvSpPr txBox="1"/>
          <p:nvPr/>
        </p:nvSpPr>
        <p:spPr>
          <a:xfrm>
            <a:off x="2799521" y="4533955"/>
            <a:ext cx="6626088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CCTV와 블랙박스 영상의 노이즈를 제거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모델의 정확도 향상 기대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차종과 번호판을 파악하는 시간과 비용을 줄일 것으로 예상</a:t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2799521" y="1860841"/>
            <a:ext cx="671222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차량 일부분(전조등, 후미등)의 사진 디텍션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모델 학습을 통해 차종 파악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번호판 판독 시 크롤링을 통한 신속한 차량 등록 번호 조회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556591" y="1493488"/>
            <a:ext cx="2046098" cy="1973509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5999" r="-5998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556591" y="4094931"/>
            <a:ext cx="2046098" cy="1993385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21996" r="-21996"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기술 소개</a:t>
            </a:r>
            <a:endParaRPr/>
          </a:p>
        </p:txBody>
      </p:sp>
      <p:sp>
        <p:nvSpPr>
          <p:cNvPr id="71" name="Google Shape;71;p8"/>
          <p:cNvSpPr txBox="1"/>
          <p:nvPr/>
        </p:nvSpPr>
        <p:spPr>
          <a:xfrm>
            <a:off x="528748" y="1415473"/>
            <a:ext cx="90771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72" name="Google Shape;72;p8" descr="그리기, 옅은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1521" y="4057776"/>
            <a:ext cx="3183868" cy="133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0510" y="4098247"/>
            <a:ext cx="4001625" cy="125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8877" y="1583875"/>
            <a:ext cx="4148235" cy="207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기술 소개 – Object Detection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9" descr="자동차, 도로, 실외, 장면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65" y="1620734"/>
            <a:ext cx="4249595" cy="292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 descr="도로, 자동차, 버스, 주차이(가) 표시된 사진&#10;&#10;매우 높은 신뢰도로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352" y="1620734"/>
            <a:ext cx="4249595" cy="292188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/>
          <p:nvPr/>
        </p:nvSpPr>
        <p:spPr>
          <a:xfrm>
            <a:off x="1367887" y="5275843"/>
            <a:ext cx="767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Neural Network를 이용해 이미지에서 특정 객체를 인식하는 기술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기술 소개 – PRSR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1208393" y="5279361"/>
            <a:ext cx="7489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 Recursive Super Resolution 기술을 이용한 저해상도 이미지 복원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0" descr="사진, 남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321" y="1630566"/>
            <a:ext cx="4606627" cy="292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 descr="셔츠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7308" y="1725788"/>
            <a:ext cx="4515679" cy="273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기술 소개 – CNN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2594052" y="5285673"/>
            <a:ext cx="47178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CNN을 이용한 차량의 Feature 검출 및 비교</a:t>
            </a:r>
            <a:endParaRPr/>
          </a:p>
        </p:txBody>
      </p:sp>
      <p:pic>
        <p:nvPicPr>
          <p:cNvPr id="100" name="Google Shape;100;p11" descr="텍스트, 지도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445" y="1405513"/>
            <a:ext cx="8681884" cy="322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활용 데이터</a:t>
            </a:r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75" y="1500775"/>
            <a:ext cx="3888700" cy="27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2"/>
          <p:cNvSpPr txBox="1"/>
          <p:nvPr/>
        </p:nvSpPr>
        <p:spPr>
          <a:xfrm>
            <a:off x="5264775" y="4226125"/>
            <a:ext cx="38886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http://platesmania.com/kr/gallery.php?ctype=1</a:t>
            </a:r>
            <a:endParaRPr/>
          </a:p>
        </p:txBody>
      </p:sp>
      <p:sp>
        <p:nvSpPr>
          <p:cNvPr id="109" name="Google Shape;109;p12"/>
          <p:cNvSpPr txBox="1"/>
          <p:nvPr/>
        </p:nvSpPr>
        <p:spPr>
          <a:xfrm>
            <a:off x="5264775" y="4567800"/>
            <a:ext cx="38886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해당 사이트에서 번호판 이미지와 텍스트를 크롤링하여 다운로드 후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향후 정확도 검사에 쓸수있도록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데이터 활용 예정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675" y="1500775"/>
            <a:ext cx="3888600" cy="27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/>
        </p:nvSpPr>
        <p:spPr>
          <a:xfrm>
            <a:off x="696675" y="4226125"/>
            <a:ext cx="3988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http://www.aihub.or.kr/aidata/130</a:t>
            </a:r>
            <a:endParaRPr/>
          </a:p>
        </p:txBody>
      </p:sp>
      <p:sp>
        <p:nvSpPr>
          <p:cNvPr id="112" name="Google Shape;112;p12"/>
          <p:cNvSpPr txBox="1"/>
          <p:nvPr/>
        </p:nvSpPr>
        <p:spPr>
          <a:xfrm>
            <a:off x="696675" y="4567800"/>
            <a:ext cx="38886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AI 허브의 차량 데이터를 활용하여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Calibri"/>
                <a:ea typeface="Calibri"/>
                <a:cs typeface="Calibri"/>
                <a:sym typeface="Calibri"/>
              </a:rPr>
              <a:t>이미지 학습 예정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740F04D9A2244F9DD43C3ACFE1553B" ma:contentTypeVersion="7" ma:contentTypeDescription="새 문서를 만듭니다." ma:contentTypeScope="" ma:versionID="7880553609202a5a6b9679ab4990d745">
  <xsd:schema xmlns:xsd="http://www.w3.org/2001/XMLSchema" xmlns:xs="http://www.w3.org/2001/XMLSchema" xmlns:p="http://schemas.microsoft.com/office/2006/metadata/properties" xmlns:ns2="545ff6fc-d6ca-45b2-8b05-c05957fffb93" targetNamespace="http://schemas.microsoft.com/office/2006/metadata/properties" ma:root="true" ma:fieldsID="13e8e3cb6d740565bd1995bf7f3a0b0b" ns2:_="">
    <xsd:import namespace="545ff6fc-d6ca-45b2-8b05-c05957fffb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ff6fc-d6ca-45b2-8b05-c05957fff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DA6B5C-14A3-4379-B351-3929A60001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F1843C-B5DA-4F12-9F89-DA381B590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5ff6fc-d6ca-45b2-8b05-c05957fffb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F9F3EC-AF37-44FB-AF40-601EEB76713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A4 용지(210x297mm)</PresentationFormat>
  <Paragraphs>146</Paragraphs>
  <Slides>13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은석 강</cp:lastModifiedBy>
  <cp:revision>3</cp:revision>
  <dcterms:modified xsi:type="dcterms:W3CDTF">2020-06-01T12:43:50Z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0x010100F4740F04D9A2244F9DD43C3ACFE1553B</vt:lpwstr>
  </property>
</Properties>
</file>